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9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4C749915-CBEA-418A-9CC2-EB3AE840F2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118ED6B-F0DE-4134-B729-809D14DD95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80148-DA8E-4D49-8FD6-BB2A7D7A79B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F045D43-4CF1-47AA-9C1D-BFD8F2AEBA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E959E2F-A4FA-48D1-941C-EA3D14CB4B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A1406D-5648-4FE2-AF87-8E3ACCAAB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911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67AC42-0685-47B9-948C-3C2604771A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E7C71-0ED9-4EFF-A28E-1E632923C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680810-CA0C-4368-9705-451D1E4BDF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33B21E-13AF-4F11-A7F5-5A3750D3B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B5C572-39E9-4E6D-B866-E970E1321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833606-CDBA-4BCA-9EAD-94B5A5AE7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74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F472D-182D-4709-8400-35A966ECE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E4F10D-C299-4882-B51B-C7851F20FC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E47DFD-4BF9-472A-9E00-AB00B7A6A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0A52C7-F3DB-42D0-8AB9-0A85F3991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4CBB0D-E5A7-440A-86FF-9221FE677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197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C45DE5A-3231-4379-940B-2FCD6B9463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D199A2-D548-476A-8946-5FF7F995D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D223F5-DD4D-4058-8080-8E788976D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18564D-2EBC-4B90-B961-91F2BD578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11D4E4-A5B9-4936-B8B2-EEAE7A97D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044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092C3-7085-4C79-88A8-1F943548A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C70C75-BA6F-4C31-93D2-50DC4095B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4B4F01-A64E-4044-BEE2-4FBEC802C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6ECA99-FCFE-4F3C-B373-D8DE51DFC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629818-9029-4CA0-AAFB-C093371E8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218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1134C4-4D07-4971-BE09-1902F92BF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B3E72E-0A24-4CA0-9957-4683C965D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45970F-861B-41B6-8916-3CC513482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F8BDED-2523-4635-B356-50476D37F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E92D7E-B738-4D61-A6A4-C64EB533D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54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01A68A-C8EA-4CF2-A833-E8E5493DE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096D6F-E881-44F6-B0EE-ED46E50E77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EDC6AD-8C2E-40D6-9BA8-5A56E7989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F248B72-1516-4FA5-9AC3-5C7D6EBF2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3A4B29-6ACE-4F73-A40F-09ED98A6E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824DB4-E244-4D27-B3B5-84D1C228E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99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C3CB8-A5A3-4DC6-BD3B-4F0B16B26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76D823-149D-4947-9039-2A294721B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A01B42-84F6-4B96-84BC-9B394A974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38C1476-7BED-4BEF-B9A9-1660E92DF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67BC275-674A-441D-B53B-309A993AAB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E24724D-CBA4-4919-B517-C9554D4C9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50210B-F840-4A18-AF15-1B2BD0981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76AB2B9-B5D9-4D09-A871-731C6320D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727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E6AAD-1C5D-4608-8FD4-93ED39605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9A02476-6393-4829-B9AA-73C9FC945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A00F658-E77D-41D9-B49F-57B12DB8F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88676AD-67D5-40AA-B2F0-1259EF98E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744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DB403CC-3848-4790-AA99-9F4A99C88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1593AAB-2F7D-4E4A-9D08-7E32ABA48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543E8A6-5C16-4701-A623-098F25E5E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61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5421B1-D907-48F1-B929-0FAD26CE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A153D0-5439-4882-B662-571392C63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C3A95C-E1E9-4E9B-9C1F-5D7702ABD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38A027-BC82-405F-A348-9D229E0B0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FE4C18-5F99-4EC8-90B6-D2F9D3048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E38723-F95F-466B-9097-10E5ECFFE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651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753DA0-D336-483E-ADA0-7E3C7A4D9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6506660-9EEB-4995-B363-96A384A57B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9B37F05-04E1-49C3-BF7A-FC82574461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93986F-A133-4E67-9446-0061A31F3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3CBC98-B620-46D7-AF93-8EFF87AA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B0FACD-37A7-4617-941C-19F47789F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146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3C5A88-EA70-4A01-8F78-07ED8EEAFF7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FE2163-9FCD-4C7E-ABD6-DA1C4688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B7A937-B121-4C09-B111-9049D90B3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21501C-941F-4331-89F2-4FDC9473A7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236E2-56C1-44A8-901F-DC67D1BAD6DF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18D645-182B-4FE2-ADB8-A5EBF24E94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ADA2A1-7A39-4301-9CE5-D8AF1A43E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10FE3-FCE7-4EAA-B48E-981698FE5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86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F737B-D56E-4FA8-AA21-0B860A6F6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8418" y="491319"/>
            <a:ext cx="8325133" cy="498143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 образовательное</a:t>
            </a:r>
            <a:b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№133 комбинированного вида»</a:t>
            </a: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Кировского района г</a:t>
            </a:r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Казани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E59A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657DE3-DA68-4E29-87FE-96E5E1679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9608024" y="5673432"/>
            <a:ext cx="2583976" cy="399821"/>
          </a:xfrm>
        </p:spPr>
        <p:txBody>
          <a:bodyPr>
            <a:normAutofit lnSpcReduction="10000"/>
          </a:bodyPr>
          <a:lstStyle/>
          <a:p>
            <a:pPr algn="l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162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354" y="365125"/>
            <a:ext cx="10481481" cy="609026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 психолого-педагогическая работа</a:t>
            </a:r>
            <a:r>
              <a:rPr lang="ru-RU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должна быть направлена на:</a:t>
            </a:r>
            <a:r>
              <a:rPr lang="ru-RU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преодоление нарушений развития различных категорий детей с тяжелыми нарушениями речи, оказание им квалифицированной помощи в освоении АООП ДО;</a:t>
            </a:r>
            <a:r>
              <a:rPr lang="ru-RU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разностороннее развитие детей с тяжелыми нарушениями речи с учетом их возрастных и индивидуальных особенностей и особых образовательных потребностей, социальной адаптации.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673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355" y="0"/>
            <a:ext cx="10890913" cy="622337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освоения АООП ДО для детей с тяжелыми нарушениями речи представлены в виде целевых ориентиров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соответствие с ФГОС ДО целевые ориентиры дошкольного образования определяются независимо от характера программы, форм ее реализации, особенностей развития детей. </a:t>
            </a:r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Целевые ориентиры не подлежат непосредственной оценке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виде педагогической и/или психологической диагностики и не могут сравниваться с реальными достижениями детей. Целевые ориентиры, представленные в ФГОС ДО, являются общими для всего образовательного пространства Российской Федерации.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целевым ориентирам дошкольного образования (на этапе завершения дошкольного образования) в соответствии с программой ДОУ относятся следующие </a:t>
            </a:r>
            <a:r>
              <a:rPr lang="ru-RU" sz="16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социально-нормативные характеристики возможных достижений ребенка</a:t>
            </a:r>
            <a:r>
              <a:rPr lang="ru-RU" sz="1600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хорошо владеет устной речью</a:t>
            </a:r>
            <a:r>
              <a:rPr lang="ru-RU" sz="16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выражать свои мысли и желания, проявляет инициативу в общении, умеет задавать вопросы, делать умозаключения, знает и умеет пересказывать сказки, рассказывать стихи, составлять рассказы по серии сюжетных картинок или по сюжетной картинке; у него сформированы элементарные навыки </a:t>
            </a:r>
            <a:r>
              <a:rPr lang="ru-RU" sz="1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-слогового анализа, что обеспечивает формирование предпосылок грамотности, у него сформирован грамматический строй речи, он владеет разными способами словообразования.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любознателен</a:t>
            </a:r>
            <a:r>
              <a:rPr lang="ru-RU" sz="16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склонен наблюдать, экспериментировать; он обладает начальными знаниями о себе, о природном и социальном мире, умеет обследовать предметы разными способами, подбирать группу предметов по заданному признаку, знает и различает основные и оттеночные цвета, плоские и объемные геометрические формы; у ребенка сформированы представления о профессиях, трудовых действиях; ребенок знаком с составом числа из единиц в пределах десяти, владеет навыками количественного и порядкового счета; у ребенка сформированы навыки ориентировки в пространстве, на плоскости, по простейшей схеме, плану; у ребенка есть представления о смене времен года и их очередности, смене частей суток и их очередности, очередности дней недели; у ребенка сформировано интеллектуальное мышление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92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662" y="365125"/>
            <a:ext cx="9907137" cy="6103914"/>
          </a:xfrm>
        </p:spPr>
        <p:txBody>
          <a:bodyPr>
            <a:normAutofit/>
          </a:bodyPr>
          <a:lstStyle/>
          <a:p>
            <a:r>
              <a:rPr lang="ru-RU" sz="18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способен к принятию собственных решений</a:t>
            </a:r>
            <a:r>
              <a:rPr lang="ru-RU" sz="18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опорой на знания и умения в различных видах деятельности, ребенок умеет организовывать игровое взаимодействие, осваивать игровые способы действий, создавать проблемно-игровые ситуации, овладевать условностью игровых действий, заменять предметные действия действиями с предметами-заместителями, а затем и словом, отражать в игре окружающую действительность.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инициативен, самостоятелен</a:t>
            </a:r>
            <a:r>
              <a:rPr lang="ru-RU" sz="18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различных видах деятельности, способен выбрать себе занятия и партнеров по совместной деятельности, у ребенка развиты коммуникативные навыки, эмоциональная отзывчивость на чувства окружающих людей, подражательность, творческое воображение.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активен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успешно взаимодействует со сверстниками и взрослыми; у ребенка сформировалось положительное отношение к самому себе, окружающим, к различным видам деятельности.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способен адекватно проявлять свои чувства</a:t>
            </a:r>
            <a:r>
              <a:rPr lang="ru-RU" sz="1800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умеет радоваться успехам и сопереживать неудачам других, способен договариваться, старается разрешать конфликты.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обладает чувством собственного достоинства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верой в себя.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обладает развитым воображением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которое реализует в разных видах деятельности.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умеет подчиняться правилам и социальным нормам</a:t>
            </a:r>
            <a:r>
              <a:rPr lang="ru-RU" sz="18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способен к волевым усилиям, знаком с принятыми нормами и правилами поведения и готов соответствовать им.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ребенка развиты крупная и мелкая моторика,</a:t>
            </a:r>
            <a:r>
              <a:rPr lang="ru-RU" sz="18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подвижен и вынослив, владеет основными движениями, может контролировать свои движения, умеет управлять ими.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02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 взаимодействия ДОУ с семьями, воспитывающими детей с тяжелыми нарушениями речи.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Ведущая цель взаимодействия детского сада с семьей </a:t>
            </a:r>
            <a:r>
              <a:rPr lang="ru-RU" sz="2000" b="1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создание в детском саду необходимых условий для развития ответственных и взаимозависимых отношений с семьями воспитанников</a:t>
            </a:r>
            <a:br>
              <a:rPr lang="ru-RU" sz="2000" b="1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взаимодействия с семьей.</a:t>
            </a:r>
            <a:endParaRPr lang="ru-RU" sz="20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4067033" y="1514901"/>
            <a:ext cx="818866" cy="1487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5394278" y="1396348"/>
            <a:ext cx="429905" cy="30843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892120" y="1514901"/>
            <a:ext cx="368489" cy="1214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956645" y="1514901"/>
            <a:ext cx="2088107" cy="27568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1504666" y="2995682"/>
            <a:ext cx="2988859" cy="14517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 и анализ информации</a:t>
            </a:r>
            <a:endParaRPr lang="ru-RU" sz="14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114197" y="2840464"/>
            <a:ext cx="2784144" cy="16069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Образование родителей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652681" y="4558352"/>
            <a:ext cx="3153769" cy="17605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Совместная деятельность ДОУ и родителей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480179" y="4558352"/>
            <a:ext cx="3411940" cy="17605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Информирование родителей о ходе образовательного процесса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261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8549" y="365125"/>
            <a:ext cx="10304060" cy="6103914"/>
          </a:xfrm>
        </p:spPr>
        <p:txBody>
          <a:bodyPr>
            <a:normAutofit/>
          </a:bodyPr>
          <a:lstStyle/>
          <a:p>
            <a:pPr lvl="1"/>
            <a:r>
              <a:rPr lang="ru-RU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коррекционно-образовательной </a:t>
            </a: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b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профилем группы для детей с тяжелыми нарушениями речи, образовательная область 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развитие» 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выдвинута в АООП на первый план,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овладение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родным языком 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одним из основных элементов формирования личности.</a:t>
            </a:r>
            <a:b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Такие 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области, как 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развитие»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«Социально-коммуникативное развитие»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«Художественно-эстетическое развитие»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«Физическое развитие»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связаны с основным направлением и позволяют решать задачи умственного, творческого, эстетического, физического и нравственного развития и, следовательно, решают задачу всестороннего гармоничного развития личности каждого ребенка.</a:t>
            </a:r>
            <a:r>
              <a:rPr lang="ru-RU" sz="200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Отражая 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специфику работы в группе компенсирующей направленности и учитывая основную ее направленность, а также имея в виду принцип интеграции образовательных областей, задачи речевого развития включены не только в образовательную область «Речевое развитие», но и в другие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4019832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723" y="365125"/>
            <a:ext cx="8202304" cy="615172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60563-A39D-4AAB-9646-CB955D32F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E59A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40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32513"/>
            <a:ext cx="10515600" cy="5663821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Адаптированная основная образовательная   программа </a:t>
            </a:r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детей  с тяжелыми нарушениями речи</a:t>
            </a:r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(общим недоразвитием речи) с 5 до 7 лет</a:t>
            </a:r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Муниципального бюджетного дошкольного образовательного учреждения</a:t>
            </a:r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№133 комбинированного вида» </a:t>
            </a:r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Кировского района г.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204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16" y="286604"/>
            <a:ext cx="10515600" cy="6100548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дошкольного образования для детей с тяжелыми нарушениями речи дошкольного возраста (далее – Программа) разработана с учетом специфики дошкольного образования как фундамента всего последующего общего образования, в соответствии с Федеральным законом «Об образовании в Российской Федерации» и Федеральным государственным образовательным стандартом дошкольного образования (далее – ФГОС ДО, Стандарт).  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определяет инвариантные цели и ориентиры разработки основных образовательных программ дошкольного образования, а Программа предоставляет примеры вариативных способов и средств их достижения. 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в соответствии с требованиями Стандарта включает три основных раздела – целевой, содержательный и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организационный.</a:t>
            </a:r>
            <a:b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содержание и организацию коррекционно-образовательного процесса в группах компенсирующей направленности для детей с ТНР. </a:t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разрабатывалась в соответствии с: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Федеральным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от 29.12.2012 № 273-ФЗ "Об образовании в Российской Федерации"; </a:t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Федеральным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государственным 	образовательным 	стандартом,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«17» октября 2013 г. № 1155 </a:t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Письмом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№ 08-249 от 28 февраля 2014 г. «Комментарии к ФГОС дошкольного образования»; </a:t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Приказом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РФ от 30.08.2013 г. № 1014 «Об утверждении Порядка организации и осуществления образовательной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	основным 	общеобразовательным 	программам 	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–образовательным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 дошкольного образования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СанПиН 2.4.3648 20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"Санитарно-эпидемиологические требования к организациям воспитания и обучения, отдыха и оздоровления детей и молодежи" </a:t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-Программа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на основе основной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общеобразовательной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дошкольного образования «От рождения до школы» под редакцией Н.Е. </a:t>
            </a:r>
            <a:r>
              <a:rPr lang="ru-RU" sz="1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Т.С. Комаровой, М.А. Васильевой.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Комплексной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программой дошкольного образования для тетей с тяжелыми нарушениями речи (Общим недоразвитием речи) с 3 до 7 лет. </a:t>
            </a:r>
            <a:r>
              <a:rPr lang="ru-RU" sz="1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Нищевой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Н.В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113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014" y="791570"/>
            <a:ext cx="9920785" cy="584124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1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Целями Программы являются:</a:t>
            </a:r>
            <a:r>
              <a:rPr lang="ru-RU" sz="31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</a:t>
            </a:r>
            <a:r>
              <a:rPr lang="ru-RU" sz="31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статуса дошкольного образования; </a:t>
            </a:r>
            <a:br>
              <a:rPr lang="ru-RU" sz="31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sz="31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равенства возможностей для каждого ребенка с тяжелым нарушением речи в получении качественного дошкольного образования; </a:t>
            </a:r>
            <a:br>
              <a:rPr lang="ru-RU" sz="31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sz="31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 </a:t>
            </a:r>
            <a:br>
              <a:rPr lang="ru-RU" sz="31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сохранение </a:t>
            </a:r>
            <a:r>
              <a:rPr lang="ru-RU" sz="31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единства образовательного пространства Российской Федерации относительно уровня дошкольного образования</a:t>
            </a:r>
            <a:r>
              <a:rPr lang="ru-RU" sz="3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341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889" y="365125"/>
            <a:ext cx="10590662" cy="6185800"/>
          </a:xfrm>
        </p:spPr>
        <p:txBody>
          <a:bodyPr>
            <a:noAutofit/>
          </a:bodyPr>
          <a:lstStyle/>
          <a:p>
            <a:pPr marR="45720" indent="445135">
              <a:lnSpc>
                <a:spcPct val="162000"/>
              </a:lnSpc>
              <a:spcAft>
                <a:spcPts val="195"/>
              </a:spcAft>
            </a:pPr>
            <a:r>
              <a:rPr lang="ru-RU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адачи: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охрана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укрепление физического и психического здоровья слабослышащих и позднооглохших детей, в том числе их эмоционального благополучия;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овладение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детьми с тяжелыми нарушениями речи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индивидуально ориентированной психолого-</a:t>
            </a:r>
            <a:r>
              <a:rPr lang="ru-RU" sz="1600" dirty="0" err="1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медикопедагогической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помощи воспитанникам, имеющим тяжелые нарушения речи с учетом особенностей их психофизического развития, индивидуальных возможностей и мотивированного мнения родителей;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взаимодействия в разработке и реализации коррекционных мероприятий педагогических и медицинских работников МБДОУ;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интеграция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усилий специалистов и семей воспитанников, разъяснение специальных знаний по логопедии среди педагогических работников и родителей МБДОУ.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равных возможностей полноценного развития каждого  ребёнка с тяжелыми нарушениями речи  в период дошкольного детства независимо от пола, нации, социального статуса, психофизиологических особенностей (в том числе ограниченных возможностей здоровья);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20718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52" y="365125"/>
            <a:ext cx="11013744" cy="6199448"/>
          </a:xfrm>
        </p:spPr>
        <p:txBody>
          <a:bodyPr>
            <a:normAutofit fontScale="90000"/>
          </a:bodyPr>
          <a:lstStyle/>
          <a:p>
            <a:pPr marL="342900" marR="45720" lvl="0" indent="-342900" fontAlgn="base">
              <a:lnSpc>
                <a:spcPct val="162000"/>
              </a:lnSpc>
              <a:spcAft>
                <a:spcPts val="180"/>
              </a:spcAft>
            </a:pP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детей с тяжелыми нарушениями речи в соответствии с его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объединение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общей 	культуры 	личности 	детей с тяжелыми нарушениями речи,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социокультурной среды, соответствующей возрастным, индивидуальным, психологическим и физиологическим детей с тяжелыми нарушениями речи;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общих представлений об окружающей природной среде, своеобразии природы родного края, позитивного эмоционально-ценностного и бережного отношения к природе, любви к своему городу, краю, чувства гордости за него.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условий для нравственно-патриотического воспитания детей с тяжелыми нарушениями речи средствами народной культуры. </a:t>
            </a:r>
            <a:r>
              <a:rPr lang="ru-RU" sz="36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641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125"/>
            <a:ext cx="10918208" cy="630863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и подходы к формированию Программы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полноценное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проживание 	ребёнком 	всех 	этапов 	детства, обогащения детского развития;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построение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образовательной 	деятельности 	на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индивидуальных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каждого ребенка, при котором сам ребенок становиться активным в выборе содержания своего образования, становиться субъектом образования;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содействие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сотрудничество детей и взрослых, признание ребенка полноценным участником (субъектом) образовательных отношений;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онтогенетический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учитывает закономерности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детской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в норме;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поддержка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 детей в различных видах деятельности;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сотрудничество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учреждения с семьей;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социокультурным нормам, традициям семьи, общества и государства;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познавательных 	интересов 	и 	познавательных действий ребенка в различных видах деятельности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возрастная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адекватность 	(соответствия 	условий, 	требований, методов возрасту и особенностям развития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развивающего 	образования, 	реализующийся 	через деятельность каждого ребенка в зоне его ближайшего развития; 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комплексно-тематический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построения образовательного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непрерывности 	образования, 	обеспечение к 	концу дошкольного детства такого уровня развития каждого ребенка, который позволит ему быть успешным при обучении по программам начальной школы; 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интеграции усилий специалистов; 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конкретности 	и 	доступности 	учебного 	материала, соответствия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	приемов 	и 	условия 	образования индивидуальным и возрастным особенностям детей; 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систематичности и взаимосвязи учебного материала; </a:t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концентрического наращивания информации в каждой возрастной группе во всех пяти образовательных областях.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249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0878" y="365125"/>
            <a:ext cx="10768082" cy="6076618"/>
          </a:xfrm>
        </p:spPr>
        <p:txBody>
          <a:bodyPr>
            <a:normAutofit/>
          </a:bodyPr>
          <a:lstStyle/>
          <a:p>
            <a:pPr indent="444500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группах для детей с тяжелыми нарушениями речи МБДОУ д/с № 133 </a:t>
            </a:r>
            <a:r>
              <a:rPr lang="ru-RU" sz="1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коррекционное направление работы является приоритетным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как целью его является выравнивание речевого и психофизического развития детей. Все педагоги следят за речью детей и закрепляют речевые навыки, сформированные учителем-логопедом.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Кроме того, все специалисты и родители дошкольников под руководством учителя-логопеда занимаются коррекционно-развивающей работой, участвуют в исправлении речевого нарушения и связанных с ним процессов.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АООП ДО МБДОУ д/с № 133 г. ориентирована на детей 5-7 лет с тяжелыми нарушениями речи (ОНР).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АООП ДО для детей с тяжелыми нарушениями речи </a:t>
            </a:r>
            <a:r>
              <a:rPr lang="ru-RU" sz="1800" b="1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корректироваться</a:t>
            </a:r>
            <a:r>
              <a:rPr lang="ru-RU" sz="1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связи с изменениями: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нормативно-правовой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базы ДОУ;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запроса родителей;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выходом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новых изданий основных адаптированных образовательных программ;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возрастного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состава детей;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диагнозов </a:t>
            </a: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поступающего контингента детей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2033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123</Words>
  <Application>Microsoft Office PowerPoint</Application>
  <PresentationFormat>Широкоэкранный</PresentationFormat>
  <Paragraphs>17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 «Детский сад №133 комбинированного вида» Кировского района г. Казани   </vt:lpstr>
      <vt:lpstr>Презентация PowerPoint</vt:lpstr>
      <vt:lpstr>Адаптированная основная образовательная   программа   для детей  с тяжелыми нарушениями речи (общим недоразвитием речи) с 5 до 7 лет Муниципального бюджетного дошкольного образовательного учреждения «Детский сад №133 комбинированного вида»  Кировского района г. Казани </vt:lpstr>
      <vt:lpstr>Адаптированная основная образовательная программа дошкольного образования для детей с тяжелыми нарушениями речи дошкольного возраста (далее – Программа) разработана с учетом специфики дошкольного образования как фундамента всего последующего общего образования, в соответствии с Федеральным законом «Об образовании в Российской Федерации» и Федеральным государственным образовательным стандартом дошкольного образования (далее – ФГОС ДО, Стандарт).   Стандарт определяет инвариантные цели и ориентиры разработки основных образовательных программ дошкольного образования, а Программа предоставляет примеры вариативных способов и средств их достижения.  Содержание Программы в соответствии с требованиями Стандарта включает три основных раздела – целевой, содержательный и организационный.  Программа определяет содержание и организацию коррекционно-образовательного процесса в группах компенсирующей направленности для детей с ТНР.  Программа разрабатывалась в соответствии с:   - Федеральным законом от 29.12.2012 № 273-ФЗ "Об образовании в Российской Федерации";  - Федеральным  государственным  образовательным  стандартом, приказ Министерства образования и науки Российской Федерации от «17» октября 2013 г. № 1155  - Письмом Министерства образования и науки № 08-249 от 28 февраля 2014 г. «Комментарии к ФГОС дошкольного образования»;  - Приказом Министерства образования и науки РФ от 30.08.2013 г. № 1014 «Об утверждении Порядка организации и осуществления образовательной  деятельности  по  основным  общеобразовательным  программам  –образовательным программам дошкольного образования»; - СанПиН 2.4.3648 20 "Санитарно-эпидемиологические требования к организациям воспитания и обучения, отдыха и оздоровления детей и молодежи"   -Программа разработана на основе основной  общеобразовательной программы дошкольного образования «От рождения до школы» под редакцией Н.Е. Вераксы, Т.С. Комаровой, М.А. Васильевой.  - Комплексной образовательной программой дошкольного образования для тетей с тяжелыми нарушениями речи (Общим недоразвитием речи) с 3 до 7 лет. Нищевой Н.В.</vt:lpstr>
      <vt:lpstr>Целями Программы являются:   - повышение социального статуса дошкольного образования;  - обеспечение равенства возможностей для каждого ребенка с тяжелым нарушением речи в получении качественного дошкольного образования;  - 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  - сохранение единства образовательного пространства Российской Федерации относительно уровня дошкольного образования. </vt:lpstr>
      <vt:lpstr>Задачи:  - охрана и укрепление физического и психического здоровья слабослышащих и позднооглохших детей, в том числе их эмоционального благополучия;  - овладение детьми с тяжелыми нарушениями речи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 - обеспечение индивидуально ориентированной психолого-медикопедагогической помощи воспитанникам, имеющим тяжелые нарушения речи с учетом особенностей их психофизического развития, индивидуальных возможностей и мотивированного мнения родителей;  - обеспечение взаимодействия в разработке и реализации коррекционных мероприятий педагогических и медицинских работников МБДОУ;  - интеграция усилий специалистов и семей воспитанников, разъяснение специальных знаний по логопедии среди педагогических работников и родителей МБДОУ.  - обеспечение равных возможностей полноценного развития каждого  ребёнка с тяжелыми нарушениями речи  в период дошкольного детства независимо от пола, нации, социального статуса, психофизиологических особенностей (в том числе ограниченных возможностей здоровья); </vt:lpstr>
      <vt:lpstr> - создание благоприятных условий детей с тяжелыми нарушениями речи в соответствии с его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  -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  - формирование  общей  культуры  личности  детей с тяжелыми нарушениями речи,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  - формирование социокультурной среды, соответствующей возрастным, индивидуальным, психологическим и физиологическим детей с тяжелыми нарушениями речи;  - формирование общих представлений об окружающей природной среде, своеобразии природы родного края, позитивного эмоционально-ценностного и бережного отношения к природе, любви к своему городу, краю, чувства гордости за него.  - создание условий для нравственно-патриотического воспитания детей с тяжелыми нарушениями речи средствами народной культуры.  </vt:lpstr>
      <vt:lpstr>Принципы и подходы к формированию Программы    - полноценное  проживание  ребёнком  всех  этапов  детства, обогащения детского развития; - построение  образовательной  деятельности  на основе индивидуальных особенностей каждого ребенка, при котором сам ребенок становиться активным в выборе содержания своего образования, становиться субъектом образования; - содействие и сотрудничество детей и взрослых, признание ребенка полноценным участником (субъектом) образовательных отношений; - онтогенетический принцип учитывает закономерности развития детской речи в норме; - поддержка инициативы детей в различных видах деятельности; - сотрудничество дошкольного учреждения с семьей; - приобщение детей к социокультурным нормам, традициям семьи, общества и государства; - формирование  познавательных  интересов  и  познавательных действий ребенка в различных видах деятельности; -  возрастная  адекватность  (соответствия  условий,  требований, методов возрасту и особенностям развития); - принцип  развивающего  образования,  реализующийся  через деятельность каждого ребенка в зоне его ближайшего развития;  - комплексно-тематический принцип построения образовательного процесса;  - принцип  непрерывности  образования,  обеспечение к  концу дошкольного детства такого уровня развития каждого ребенка, который позволит ему быть успешным при обучении по программам начальной школы;  - принцип интеграции усилий специалистов;  - принцип  конкретности  и  доступности  учебного  материала, соответствия требований, методов,  приемов  и  условия  образования индивидуальным и возрастным особенностям детей;  - принцип систематичности и взаимосвязи учебного материала;  - принцип концентрического наращивания информации в каждой возрастной группе во всех пяти образовательных областях. </vt:lpstr>
      <vt:lpstr>В группах для детей с тяжелыми нарушениями речи МБДОУ д/с № 133 г.Казань  коррекционное направление работы является приоритетным, так как целью его является выравнивание речевого и психофизического развития детей. Все педагоги следят за речью детей и закрепляют речевые навыки, сформированные учителем-логопедом.  Кроме того, все специалисты и родители дошкольников под руководством учителя-логопеда занимаются коррекционно-развивающей работой, участвуют в исправлении речевого нарушения и связанных с ним процессов. АООП ДО МБДОУ д/с № 133 г. ориентирована на детей 5-7 лет с тяжелыми нарушениями речи (ОНР). АООП ДО для детей с тяжелыми нарушениями речи может корректироваться в связи с изменениями: - нормативно-правовой базы ДОУ; - образовательного запроса родителей; - выходом новых изданий основных адаптированных образовательных программ; - возрастного состава детей; - диагнозов поступающего контингента детей.</vt:lpstr>
      <vt:lpstr>Коррекционно-развивающая психолого-педагогическая работа должна быть направлена на: 1) преодоление нарушений развития различных категорий детей с тяжелыми нарушениями речи, оказание им квалифицированной помощи в освоении АООП ДО; 2) разностороннее развитие детей с тяжелыми нарушениями речи с учетом их возрастных и индивидуальных особенностей и особых образовательных потребностей, социальной адаптации. </vt:lpstr>
      <vt:lpstr>   Результаты освоения АООП ДО для детей с тяжелыми нарушениями речи представлены в виде целевых ориентиров. В соответствие с ФГОС ДО целевые ориентиры дошкольного образования определяются независимо от характера программы, форм ее реализации, особенностей развития детей.  Целевые ориентиры не подлежат непосредственной оценке в виде педагогической и/или психологической диагностики и не могут сравниваться с реальными достижениями детей. Целевые ориентиры, представленные в ФГОС ДО, являются общими для всего образовательного пространства Российской Федерации. К целевым ориентирам дошкольного образования (на этапе завершения дошкольного образования) в соответствии с программой ДОУ относятся следующие социально-нормативные характеристики возможных достижений ребенка: Ребенок хорошо владеет устной речью, может выражать свои мысли и желания, проявляет инициативу в общении, умеет задавать вопросы, делать умозаключения, знает и умеет пересказывать сказки, рассказывать стихи, составлять рассказы по серии сюжетных картинок или по сюжетной картинке; у него сформированы элементарные навыки звуко-слогового анализа, что обеспечивает формирование предпосылок грамотности, у него сформирован грамматический строй речи, он владеет разными способами словообразования. Ребенок любознателен, склонен наблюдать, экспериментировать; он обладает начальными знаниями о себе, о природном и социальном мире, умеет обследовать предметы разными способами, подбирать группу предметов по заданному признаку, знает и различает основные и оттеночные цвета, плоские и объемные геометрические формы; у ребенка сформированы представления о профессиях, трудовых действиях; ребенок знаком с составом числа из единиц в пределах десяти, владеет навыками количественного и порядкового счета; у ребенка сформированы навыки ориентировки в пространстве, на плоскости, по простейшей схеме, плану; у ребенка есть представления о смене времен года и их очередности, смене частей суток и их очередности, очередности дней недели; у ребенка сформировано интеллектуальное мышление.</vt:lpstr>
      <vt:lpstr>Ребенок способен к принятию собственных решений с опорой на знания и умения в различных видах деятельности, ребенок умеет организовывать игровое взаимодействие, осваивать игровые способы действий, создавать проблемно-игровые ситуации, овладевать условностью игровых действий, заменять предметные действия действиями с предметами-заместителями, а затем и словом, отражать в игре окружающую действительность. Ребенок инициативен, самостоятелен в различных видах деятельности, способен выбрать себе занятия и партнеров по совместной деятельности, у ребенка развиты коммуникативные навыки, эмоциональная отзывчивость на чувства окружающих людей, подражательность, творческое воображение. Ребенок активен, успешно взаимодействует со сверстниками и взрослыми; у ребенка сформировалось положительное отношение к самому себе, окружающим, к различным видам деятельности. Ребенок способен адекватно проявлять свои чувства, умеет радоваться успехам и сопереживать неудачам других, способен договариваться, старается разрешать конфликты. Ребенок обладает чувством собственного достоинства, верой в себя. Ребенок обладает развитым воображением, которое реализует в разных видах деятельности. Ребенок умеет подчиняться правилам и социальным нормам, способен к волевым усилиям, знаком с принятыми нормами и правилами поведения и готов соответствовать им. У ребенка развиты крупная и мелкая моторика, он подвижен и вынослив, владеет основными движениями, может контролировать свои движения, умеет управлять ими.</vt:lpstr>
      <vt:lpstr>Особенности взаимодействия ДОУ с семьями, воспитывающими детей с тяжелыми нарушениями речи. Ведущая цель взаимодействия детского сада с семьей — создание в детском саду необходимых условий для развития ответственных и взаимозависимых отношений с семьями воспитанников Основные формы взаимодействия с семьей.</vt:lpstr>
      <vt:lpstr>Основные направления коррекционно-образовательной деятельности  В соответствии с профилем группы для детей с тяжелыми нарушениями речи, образовательная область «Речевое развитие» выдвинута в АООП на первый план, так как овладение родным языком является одним из основных элементов формирования личности.  Такие образовательные области, как «Познавательное развитие», «Социально-коммуникативное развитие», «Художественно-эстетическое развитие», «Физическое развитие», связаны с основным направлением и позволяют решать задачи умственного, творческого, эстетического, физического и нравственного развития и, следовательно, решают задачу всестороннего гармоничного развития личности каждого ребенка.  Отражая специфику работы в группе компенсирующей направленности и учитывая основную ее направленность, а также имея в виду принцип интеграции образовательных областей, задачи речевого развития включены не только в образовательную область «Речевое развитие», но и в другие области.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Оксана</cp:lastModifiedBy>
  <cp:revision>16</cp:revision>
  <dcterms:created xsi:type="dcterms:W3CDTF">2021-04-14T06:27:09Z</dcterms:created>
  <dcterms:modified xsi:type="dcterms:W3CDTF">2022-05-23T09:57:01Z</dcterms:modified>
</cp:coreProperties>
</file>